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ryndan Write" panose="020B0604020202020204" charset="0"/>
      <p:regular r:id="rId11"/>
    </p:embeddedFont>
    <p:embeddedFont>
      <p:font typeface="Calibri" panose="020F0502020204030204" pitchFamily="34" charset="0"/>
      <p:regular r:id="rId12"/>
      <p:bold r:id="rId13"/>
      <p:italic r:id="rId14"/>
      <p:boldItalic r:id="rId15"/>
    </p:embeddedFont>
    <p:embeddedFont>
      <p:font typeface="Gochi Hand" panose="020B0604020202020204" charset="0"/>
      <p:regular r:id="rId16"/>
    </p:embeddedFont>
    <p:embeddedFont>
      <p:font typeface="Now"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7.jpeg"/><Relationship Id="rId7"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36.sv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39.svg"/><Relationship Id="rId9" Type="http://schemas.openxmlformats.org/officeDocument/2006/relationships/image" Target="../media/image44.svg"/></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42.pn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39.svg"/><Relationship Id="rId15" Type="http://schemas.openxmlformats.org/officeDocument/2006/relationships/image" Target="../media/image61.svg"/><Relationship Id="rId10" Type="http://schemas.openxmlformats.org/officeDocument/2006/relationships/image" Target="../media/image56.png"/><Relationship Id="rId4" Type="http://schemas.openxmlformats.org/officeDocument/2006/relationships/image" Target="../media/image38.png"/><Relationship Id="rId9" Type="http://schemas.openxmlformats.org/officeDocument/2006/relationships/image" Target="../media/image55.svg"/><Relationship Id="rId14" Type="http://schemas.openxmlformats.org/officeDocument/2006/relationships/image" Target="../media/image60.pn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64.png"/><Relationship Id="rId3" Type="http://schemas.openxmlformats.org/officeDocument/2006/relationships/image" Target="../media/image62.png"/><Relationship Id="rId7" Type="http://schemas.openxmlformats.org/officeDocument/2006/relationships/image" Target="../media/image8.png"/><Relationship Id="rId12"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6.png"/><Relationship Id="rId5" Type="http://schemas.openxmlformats.org/officeDocument/2006/relationships/image" Target="../media/image6.png"/><Relationship Id="rId1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63.svg"/><Relationship Id="rId9" Type="http://schemas.openxmlformats.org/officeDocument/2006/relationships/image" Target="../media/image14.png"/><Relationship Id="rId14" Type="http://schemas.openxmlformats.org/officeDocument/2006/relationships/image" Target="../media/image6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2342060">
            <a:off x="5481480" y="2788375"/>
            <a:ext cx="7325040" cy="6299535"/>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360378" y="2844716"/>
            <a:ext cx="10444488" cy="4434247"/>
          </a:xfrm>
          <a:prstGeom prst="rect">
            <a:avLst/>
          </a:prstGeom>
        </p:spPr>
        <p:txBody>
          <a:bodyPr lIns="0" tIns="0" rIns="0" bIns="0" rtlCol="0" anchor="t">
            <a:spAutoFit/>
          </a:bodyPr>
          <a:lstStyle/>
          <a:p>
            <a:pPr algn="ctr">
              <a:lnSpc>
                <a:spcPts val="16506"/>
              </a:lnSpc>
            </a:pPr>
            <a:r>
              <a:rPr lang="en-US" sz="16506">
                <a:solidFill>
                  <a:srgbClr val="FFFFFF"/>
                </a:solidFill>
                <a:latin typeface="Bryndan Write Bold"/>
              </a:rPr>
              <a:t>Aplikasi CaKeP </a:t>
            </a:r>
          </a:p>
        </p:txBody>
      </p:sp>
      <p:sp>
        <p:nvSpPr>
          <p:cNvPr id="5" name="Freeform 5"/>
          <p:cNvSpPr/>
          <p:nvPr/>
        </p:nvSpPr>
        <p:spPr>
          <a:xfrm rot="1097523">
            <a:off x="11156873" y="1560993"/>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1559470">
            <a:off x="2930373" y="2435234"/>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TextBox 12"/>
          <p:cNvSpPr txBox="1"/>
          <p:nvPr/>
        </p:nvSpPr>
        <p:spPr>
          <a:xfrm>
            <a:off x="6366799" y="8655367"/>
            <a:ext cx="5554402" cy="670561"/>
          </a:xfrm>
          <a:prstGeom prst="rect">
            <a:avLst/>
          </a:prstGeom>
        </p:spPr>
        <p:txBody>
          <a:bodyPr lIns="0" tIns="0" rIns="0" bIns="0" rtlCol="0" anchor="t">
            <a:spAutoFit/>
          </a:bodyPr>
          <a:lstStyle/>
          <a:p>
            <a:pPr algn="ctr">
              <a:lnSpc>
                <a:spcPts val="5129"/>
              </a:lnSpc>
            </a:pPr>
            <a:r>
              <a:rPr lang="en-US" sz="3799">
                <a:solidFill>
                  <a:srgbClr val="FFFFFF"/>
                </a:solidFill>
                <a:latin typeface="Bryndan Write Bold"/>
              </a:rPr>
              <a:t>KELOMPOK 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3124200" y="3634253"/>
            <a:ext cx="5455965" cy="1333698"/>
          </a:xfrm>
          <a:prstGeom prst="rect">
            <a:avLst/>
          </a:prstGeom>
        </p:spPr>
        <p:txBody>
          <a:bodyPr wrap="square" lIns="0" tIns="0" rIns="0" bIns="0" rtlCol="0" anchor="t">
            <a:spAutoFit/>
          </a:bodyPr>
          <a:lstStyle/>
          <a:p>
            <a:pPr algn="ctr">
              <a:lnSpc>
                <a:spcPts val="5188"/>
              </a:lnSpc>
            </a:pPr>
            <a:r>
              <a:rPr lang="en-US" sz="5400" dirty="0">
                <a:solidFill>
                  <a:srgbClr val="FFFF00"/>
                </a:solidFill>
                <a:latin typeface="Bryndan Write"/>
              </a:rPr>
              <a:t>Ani </a:t>
            </a:r>
            <a:r>
              <a:rPr lang="en-US" sz="5400" dirty="0" err="1">
                <a:solidFill>
                  <a:srgbClr val="FFFF00"/>
                </a:solidFill>
                <a:latin typeface="Bryndan Write"/>
              </a:rPr>
              <a:t>Setianingrum</a:t>
            </a:r>
            <a:r>
              <a:rPr lang="en-US" sz="5400" dirty="0">
                <a:solidFill>
                  <a:srgbClr val="FFFF00"/>
                </a:solidFill>
                <a:latin typeface="Bryndan Write"/>
              </a:rPr>
              <a:t> </a:t>
            </a:r>
          </a:p>
          <a:p>
            <a:pPr marL="0" lvl="0" indent="0" algn="ctr">
              <a:lnSpc>
                <a:spcPts val="5188"/>
              </a:lnSpc>
              <a:spcBef>
                <a:spcPct val="0"/>
              </a:spcBef>
            </a:pPr>
            <a:r>
              <a:rPr lang="en-US" sz="5400" dirty="0">
                <a:solidFill>
                  <a:srgbClr val="FFFF00"/>
                </a:solidFill>
                <a:latin typeface="Bryndan Write"/>
              </a:rPr>
              <a:t>3411201118</a:t>
            </a:r>
          </a:p>
        </p:txBody>
      </p:sp>
      <p:sp>
        <p:nvSpPr>
          <p:cNvPr id="7" name="TextBox 7"/>
          <p:cNvSpPr txBox="1"/>
          <p:nvPr/>
        </p:nvSpPr>
        <p:spPr>
          <a:xfrm>
            <a:off x="2297134" y="6426136"/>
            <a:ext cx="6283032" cy="1308050"/>
          </a:xfrm>
          <a:prstGeom prst="rect">
            <a:avLst/>
          </a:prstGeom>
        </p:spPr>
        <p:txBody>
          <a:bodyPr wrap="square" lIns="0" tIns="0" rIns="0" bIns="0" rtlCol="0" anchor="t">
            <a:spAutoFit/>
          </a:bodyPr>
          <a:lstStyle/>
          <a:p>
            <a:pPr algn="ctr">
              <a:lnSpc>
                <a:spcPts val="5124"/>
              </a:lnSpc>
            </a:pPr>
            <a:r>
              <a:rPr lang="en-US" sz="4800" dirty="0" err="1">
                <a:solidFill>
                  <a:srgbClr val="FFFF00"/>
                </a:solidFill>
                <a:latin typeface="Bryndan Write"/>
              </a:rPr>
              <a:t>Wildah</a:t>
            </a:r>
            <a:r>
              <a:rPr lang="en-US" sz="4800" dirty="0">
                <a:solidFill>
                  <a:srgbClr val="FFFF00"/>
                </a:solidFill>
                <a:latin typeface="Bryndan Write"/>
              </a:rPr>
              <a:t> Fatma Lestari </a:t>
            </a:r>
          </a:p>
          <a:p>
            <a:pPr marL="0" lvl="0" indent="0" algn="ctr">
              <a:lnSpc>
                <a:spcPts val="5124"/>
              </a:lnSpc>
              <a:spcBef>
                <a:spcPct val="0"/>
              </a:spcBef>
            </a:pPr>
            <a:r>
              <a:rPr lang="en-US" sz="4800" dirty="0">
                <a:solidFill>
                  <a:srgbClr val="FFFF00"/>
                </a:solidFill>
                <a:latin typeface="Bryndan Write"/>
              </a:rPr>
              <a:t>3411201130</a:t>
            </a:r>
          </a:p>
        </p:txBody>
      </p:sp>
      <p:sp>
        <p:nvSpPr>
          <p:cNvPr id="8" name="TextBox 8"/>
          <p:cNvSpPr txBox="1"/>
          <p:nvPr/>
        </p:nvSpPr>
        <p:spPr>
          <a:xfrm>
            <a:off x="10933124" y="3624728"/>
            <a:ext cx="3696010" cy="1308050"/>
          </a:xfrm>
          <a:prstGeom prst="rect">
            <a:avLst/>
          </a:prstGeom>
        </p:spPr>
        <p:txBody>
          <a:bodyPr lIns="0" tIns="0" rIns="0" bIns="0" rtlCol="0" anchor="t">
            <a:spAutoFit/>
          </a:bodyPr>
          <a:lstStyle/>
          <a:p>
            <a:pPr algn="ctr">
              <a:lnSpc>
                <a:spcPts val="5124"/>
              </a:lnSpc>
            </a:pPr>
            <a:r>
              <a:rPr lang="en-US" sz="5400" dirty="0">
                <a:solidFill>
                  <a:srgbClr val="FFFF00"/>
                </a:solidFill>
                <a:latin typeface="Bryndan Write"/>
              </a:rPr>
              <a:t>Ria </a:t>
            </a:r>
            <a:r>
              <a:rPr lang="en-US" sz="5400" dirty="0" err="1">
                <a:solidFill>
                  <a:srgbClr val="FFFF00"/>
                </a:solidFill>
                <a:latin typeface="Bryndan Write"/>
              </a:rPr>
              <a:t>Andriani</a:t>
            </a:r>
            <a:r>
              <a:rPr lang="en-US" sz="5400" dirty="0">
                <a:solidFill>
                  <a:srgbClr val="FFFF00"/>
                </a:solidFill>
                <a:latin typeface="Bryndan Write"/>
              </a:rPr>
              <a:t> </a:t>
            </a:r>
          </a:p>
          <a:p>
            <a:pPr marL="0" lvl="0" indent="0" algn="ctr">
              <a:lnSpc>
                <a:spcPts val="5124"/>
              </a:lnSpc>
              <a:spcBef>
                <a:spcPct val="0"/>
              </a:spcBef>
            </a:pPr>
            <a:r>
              <a:rPr lang="en-US" sz="5400" dirty="0">
                <a:solidFill>
                  <a:srgbClr val="FFFF00"/>
                </a:solidFill>
                <a:latin typeface="Bryndan Write"/>
              </a:rPr>
              <a:t>3411201133</a:t>
            </a:r>
          </a:p>
        </p:txBody>
      </p:sp>
      <p:sp>
        <p:nvSpPr>
          <p:cNvPr id="9" name="TextBox 9"/>
          <p:cNvSpPr txBox="1"/>
          <p:nvPr/>
        </p:nvSpPr>
        <p:spPr>
          <a:xfrm>
            <a:off x="4760595" y="1325588"/>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The team</a:t>
            </a:r>
          </a:p>
        </p:txBody>
      </p:sp>
      <p:sp>
        <p:nvSpPr>
          <p:cNvPr id="10" name="TextBox 10"/>
          <p:cNvSpPr txBox="1"/>
          <p:nvPr/>
        </p:nvSpPr>
        <p:spPr>
          <a:xfrm>
            <a:off x="10247318" y="6438900"/>
            <a:ext cx="4918533" cy="1308050"/>
          </a:xfrm>
          <a:prstGeom prst="rect">
            <a:avLst/>
          </a:prstGeom>
        </p:spPr>
        <p:txBody>
          <a:bodyPr lIns="0" tIns="0" rIns="0" bIns="0" rtlCol="0" anchor="t">
            <a:spAutoFit/>
          </a:bodyPr>
          <a:lstStyle/>
          <a:p>
            <a:pPr algn="ctr">
              <a:lnSpc>
                <a:spcPts val="5124"/>
              </a:lnSpc>
            </a:pPr>
            <a:r>
              <a:rPr lang="en-US" sz="4800" dirty="0">
                <a:solidFill>
                  <a:srgbClr val="FFFF00"/>
                </a:solidFill>
                <a:latin typeface="Bryndan Write"/>
              </a:rPr>
              <a:t>Nita Siti </a:t>
            </a:r>
            <a:r>
              <a:rPr lang="en-US" sz="4800" dirty="0" err="1">
                <a:solidFill>
                  <a:srgbClr val="FFFF00"/>
                </a:solidFill>
                <a:latin typeface="Bryndan Write"/>
              </a:rPr>
              <a:t>Nuraliza</a:t>
            </a:r>
            <a:endParaRPr lang="en-US" sz="4800" dirty="0">
              <a:solidFill>
                <a:srgbClr val="FFFF00"/>
              </a:solidFill>
              <a:latin typeface="Bryndan Write"/>
            </a:endParaRPr>
          </a:p>
          <a:p>
            <a:pPr marL="0" lvl="0" indent="0" algn="ctr">
              <a:lnSpc>
                <a:spcPts val="5124"/>
              </a:lnSpc>
              <a:spcBef>
                <a:spcPct val="0"/>
              </a:spcBef>
            </a:pPr>
            <a:r>
              <a:rPr lang="en-US" sz="4800" dirty="0">
                <a:solidFill>
                  <a:srgbClr val="FFFF00"/>
                </a:solidFill>
                <a:latin typeface="Bryndan Write"/>
              </a:rPr>
              <a:t>3411201140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32353" r="32353"/>
            <a:stretch>
              <a:fillRect/>
            </a:stretch>
          </p:blipFill>
          <p:spPr>
            <a:xfrm>
              <a:off x="0" y="0"/>
              <a:ext cx="7370417" cy="13913357"/>
            </a:xfrm>
            <a:prstGeom prst="rect">
              <a:avLst/>
            </a:prstGeom>
          </p:spPr>
        </p:pic>
      </p:grpSp>
      <p:sp>
        <p:nvSpPr>
          <p:cNvPr id="5" name="TextBox 5"/>
          <p:cNvSpPr txBox="1"/>
          <p:nvPr/>
        </p:nvSpPr>
        <p:spPr>
          <a:xfrm>
            <a:off x="6372529" y="1240378"/>
            <a:ext cx="9640627" cy="9334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Latar Belakang</a:t>
            </a:r>
          </a:p>
        </p:txBody>
      </p:sp>
      <p:sp>
        <p:nvSpPr>
          <p:cNvPr id="6" name="TextBox 6"/>
          <p:cNvSpPr txBox="1"/>
          <p:nvPr/>
        </p:nvSpPr>
        <p:spPr>
          <a:xfrm>
            <a:off x="6372529" y="2338070"/>
            <a:ext cx="10434561" cy="6920230"/>
          </a:xfrm>
          <a:prstGeom prst="rect">
            <a:avLst/>
          </a:prstGeom>
        </p:spPr>
        <p:txBody>
          <a:bodyPr lIns="0" tIns="0" rIns="0" bIns="0" rtlCol="0" anchor="t">
            <a:spAutoFit/>
          </a:bodyPr>
          <a:lstStyle/>
          <a:p>
            <a:pPr algn="just">
              <a:lnSpc>
                <a:spcPts val="3920"/>
              </a:lnSpc>
            </a:pPr>
            <a:r>
              <a:rPr lang="en-US" sz="2800">
                <a:solidFill>
                  <a:srgbClr val="FFFFFF"/>
                </a:solidFill>
                <a:latin typeface="Now"/>
              </a:rPr>
              <a:t>Finansial merupakan  salah satu faktor  terbesar dalam menunjang kehidupan  seseorang.  Pengelolaan keuangan bagi sebagian orang merupakan hal yang sangat penting mengingat masalah keuangan adalah masalah yang sangat sensitif bagi kehidupan di masa sekarang ini, yang mana gaya hidup konsumtif telah menjadi budaya di kalangan masyarakat. Namun, perilaku dan gaya  hidup yang  konsumtif tersebut tidak  diimbangi dengan literasi dan  pengelolaan keuangan yang baik. Masih banyak orang yang kesulitan untuk mengatur keuangan dengan baik, khususnya dalam mengatur pemasukan dan pengeluarannya. </a:t>
            </a:r>
          </a:p>
          <a:p>
            <a:pPr algn="just">
              <a:lnSpc>
                <a:spcPts val="3920"/>
              </a:lnSpc>
            </a:pPr>
            <a:endParaRPr lang="en-US" sz="2800">
              <a:solidFill>
                <a:srgbClr val="FFFFFF"/>
              </a:solidFill>
              <a:latin typeface="Now"/>
            </a:endParaRPr>
          </a:p>
          <a:p>
            <a:pPr algn="just">
              <a:lnSpc>
                <a:spcPts val="3920"/>
              </a:lnSpc>
            </a:pPr>
            <a:endParaRPr lang="en-US" sz="2800">
              <a:solidFill>
                <a:srgbClr val="FFFFFF"/>
              </a:solidFill>
              <a:latin typeface="Now"/>
            </a:endParaRPr>
          </a:p>
        </p:txBody>
      </p:sp>
      <p:sp>
        <p:nvSpPr>
          <p:cNvPr id="7" name="Freeform 7"/>
          <p:cNvSpPr/>
          <p:nvPr/>
        </p:nvSpPr>
        <p:spPr>
          <a:xfrm rot="1353809">
            <a:off x="16354522" y="2533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87847">
            <a:off x="16199490" y="8077320"/>
            <a:ext cx="1902177" cy="1859369"/>
          </a:xfrm>
          <a:custGeom>
            <a:avLst/>
            <a:gdLst/>
            <a:ahLst/>
            <a:cxnLst/>
            <a:rect l="l" t="t" r="r" b="b"/>
            <a:pathLst>
              <a:path w="1902177" h="1859369">
                <a:moveTo>
                  <a:pt x="0" y="0"/>
                </a:moveTo>
                <a:lnTo>
                  <a:pt x="1902176" y="0"/>
                </a:lnTo>
                <a:lnTo>
                  <a:pt x="1902176" y="1859370"/>
                </a:lnTo>
                <a:lnTo>
                  <a:pt x="0" y="18593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763488">
            <a:off x="4200371" y="941233"/>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11853680"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4" name="TextBox 4"/>
          <p:cNvSpPr txBox="1"/>
          <p:nvPr/>
        </p:nvSpPr>
        <p:spPr>
          <a:xfrm>
            <a:off x="3687259" y="1362075"/>
            <a:ext cx="1091348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Rumusan Masalah</a:t>
            </a:r>
          </a:p>
        </p:txBody>
      </p:sp>
      <p:sp>
        <p:nvSpPr>
          <p:cNvPr id="5" name="Freeform 5"/>
          <p:cNvSpPr/>
          <p:nvPr/>
        </p:nvSpPr>
        <p:spPr>
          <a:xfrm>
            <a:off x="6824934" y="3239003"/>
            <a:ext cx="4638133" cy="6390360"/>
          </a:xfrm>
          <a:custGeom>
            <a:avLst/>
            <a:gdLst/>
            <a:ahLst/>
            <a:cxnLst/>
            <a:rect l="l" t="t" r="r" b="b"/>
            <a:pathLst>
              <a:path w="4638133" h="6390360">
                <a:moveTo>
                  <a:pt x="0" y="0"/>
                </a:moveTo>
                <a:lnTo>
                  <a:pt x="4638132" y="0"/>
                </a:lnTo>
                <a:lnTo>
                  <a:pt x="4638132" y="6390361"/>
                </a:lnTo>
                <a:lnTo>
                  <a:pt x="0" y="6390361"/>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6" name="Freeform 6"/>
          <p:cNvSpPr/>
          <p:nvPr/>
        </p:nvSpPr>
        <p:spPr>
          <a:xfrm>
            <a:off x="2065506"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7" name="TextBox 7"/>
          <p:cNvSpPr txBox="1"/>
          <p:nvPr/>
        </p:nvSpPr>
        <p:spPr>
          <a:xfrm>
            <a:off x="2481408" y="4799744"/>
            <a:ext cx="3537010" cy="3931919"/>
          </a:xfrm>
          <a:prstGeom prst="rect">
            <a:avLst/>
          </a:prstGeom>
        </p:spPr>
        <p:txBody>
          <a:bodyPr lIns="0" tIns="0" rIns="0" bIns="0" rtlCol="0" anchor="t">
            <a:spAutoFit/>
          </a:bodyPr>
          <a:lstStyle/>
          <a:p>
            <a:pPr>
              <a:lnSpc>
                <a:spcPts val="3450"/>
              </a:lnSpc>
            </a:pPr>
            <a:r>
              <a:rPr lang="en-US" sz="2300">
                <a:solidFill>
                  <a:srgbClr val="000000"/>
                </a:solidFill>
                <a:latin typeface="Now"/>
              </a:rPr>
              <a:t>Bagaimana merancang antarmuka pengguna yang mudah digunakan dalam aplikasi CaKeP sehingga pengguna dapat dengan cepat dan efisien mencatat pemasukan dan pengeluaran mereka?</a:t>
            </a:r>
          </a:p>
        </p:txBody>
      </p:sp>
      <p:sp>
        <p:nvSpPr>
          <p:cNvPr id="8" name="TextBox 8"/>
          <p:cNvSpPr txBox="1"/>
          <p:nvPr/>
        </p:nvSpPr>
        <p:spPr>
          <a:xfrm>
            <a:off x="3272287"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1</a:t>
            </a:r>
          </a:p>
        </p:txBody>
      </p:sp>
      <p:sp>
        <p:nvSpPr>
          <p:cNvPr id="9" name="TextBox 9"/>
          <p:cNvSpPr txBox="1"/>
          <p:nvPr/>
        </p:nvSpPr>
        <p:spPr>
          <a:xfrm>
            <a:off x="8164976"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2</a:t>
            </a:r>
          </a:p>
        </p:txBody>
      </p:sp>
      <p:sp>
        <p:nvSpPr>
          <p:cNvPr id="10" name="TextBox 10"/>
          <p:cNvSpPr txBox="1"/>
          <p:nvPr/>
        </p:nvSpPr>
        <p:spPr>
          <a:xfrm>
            <a:off x="13060461"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3</a:t>
            </a:r>
          </a:p>
        </p:txBody>
      </p:sp>
      <p:sp>
        <p:nvSpPr>
          <p:cNvPr id="11" name="Freeform 11"/>
          <p:cNvSpPr/>
          <p:nvPr/>
        </p:nvSpPr>
        <p:spPr>
          <a:xfrm flipH="1">
            <a:off x="-475825" y="581641"/>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3060461" y="4679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2239764" y="4799744"/>
            <a:ext cx="3596645" cy="3493769"/>
          </a:xfrm>
          <a:prstGeom prst="rect">
            <a:avLst/>
          </a:prstGeom>
        </p:spPr>
        <p:txBody>
          <a:bodyPr lIns="0" tIns="0" rIns="0" bIns="0" rtlCol="0" anchor="t">
            <a:spAutoFit/>
          </a:bodyPr>
          <a:lstStyle/>
          <a:p>
            <a:pPr>
              <a:lnSpc>
                <a:spcPts val="3450"/>
              </a:lnSpc>
            </a:pPr>
            <a:r>
              <a:rPr lang="en-US" sz="2300">
                <a:solidFill>
                  <a:srgbClr val="000000"/>
                </a:solidFill>
                <a:latin typeface="Now"/>
              </a:rPr>
              <a:t>Bagaimana mengembangkan sistem pemantauan anggaran yang dapat membantu pengguna menetapkan target pengeluaran bulanan untuk setiap kategori ?</a:t>
            </a:r>
          </a:p>
        </p:txBody>
      </p:sp>
      <p:sp>
        <p:nvSpPr>
          <p:cNvPr id="14" name="TextBox 14"/>
          <p:cNvSpPr txBox="1"/>
          <p:nvPr/>
        </p:nvSpPr>
        <p:spPr>
          <a:xfrm>
            <a:off x="7225009" y="4871086"/>
            <a:ext cx="3835186" cy="4387214"/>
          </a:xfrm>
          <a:prstGeom prst="rect">
            <a:avLst/>
          </a:prstGeom>
        </p:spPr>
        <p:txBody>
          <a:bodyPr lIns="0" tIns="0" rIns="0" bIns="0" rtlCol="0" anchor="t">
            <a:spAutoFit/>
          </a:bodyPr>
          <a:lstStyle/>
          <a:p>
            <a:pPr>
              <a:lnSpc>
                <a:spcPts val="3150"/>
              </a:lnSpc>
            </a:pPr>
            <a:r>
              <a:rPr lang="en-US" sz="2100">
                <a:solidFill>
                  <a:srgbClr val="000000"/>
                </a:solidFill>
                <a:latin typeface="Now"/>
              </a:rPr>
              <a:t>Bagaimana mengembangkan sistem pencatatan pemasukan yang memungkinkan pengguna mencatat berbagai sumber pendapatan mereka, seperti gaji, pendapatan bisnis, atau sumber pendapatan lainnya, sehingga pengguna dapat memiliki gambaran lengkap tentang arus kas mereka?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16181" r="48502"/>
            <a:stretch>
              <a:fillRect/>
            </a:stretch>
          </p:blipFill>
          <p:spPr>
            <a:xfrm>
              <a:off x="0" y="0"/>
              <a:ext cx="7370417" cy="13913357"/>
            </a:xfrm>
            <a:prstGeom prst="rect">
              <a:avLst/>
            </a:prstGeom>
          </p:spPr>
        </p:pic>
      </p:grpSp>
      <p:sp>
        <p:nvSpPr>
          <p:cNvPr id="5" name="TextBox 5"/>
          <p:cNvSpPr txBox="1"/>
          <p:nvPr/>
        </p:nvSpPr>
        <p:spPr>
          <a:xfrm>
            <a:off x="7618673" y="1011556"/>
            <a:ext cx="9640627" cy="9334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Tujuan</a:t>
            </a:r>
          </a:p>
        </p:txBody>
      </p:sp>
      <p:sp>
        <p:nvSpPr>
          <p:cNvPr id="6" name="TextBox 6"/>
          <p:cNvSpPr txBox="1"/>
          <p:nvPr/>
        </p:nvSpPr>
        <p:spPr>
          <a:xfrm>
            <a:off x="6227663" y="2169946"/>
            <a:ext cx="11031637" cy="6273165"/>
          </a:xfrm>
          <a:prstGeom prst="rect">
            <a:avLst/>
          </a:prstGeom>
        </p:spPr>
        <p:txBody>
          <a:bodyPr lIns="0" tIns="0" rIns="0" bIns="0" rtlCol="0" anchor="t">
            <a:spAutoFit/>
          </a:bodyPr>
          <a:lstStyle/>
          <a:p>
            <a:pPr algn="just">
              <a:lnSpc>
                <a:spcPts val="3359"/>
              </a:lnSpc>
            </a:pPr>
            <a:r>
              <a:rPr lang="en-US" sz="2399">
                <a:solidFill>
                  <a:srgbClr val="FFFFFF"/>
                </a:solidFill>
                <a:latin typeface="Now"/>
              </a:rPr>
              <a:t>Tujuan pembuatan aplikasi Catatan Keuangan Pribadi (CaKeP)</a:t>
            </a:r>
          </a:p>
          <a:p>
            <a:pPr marL="518158" lvl="1" indent="-259079" algn="just">
              <a:lnSpc>
                <a:spcPts val="3359"/>
              </a:lnSpc>
              <a:buFont typeface="Arial"/>
              <a:buChar char="•"/>
            </a:pPr>
            <a:r>
              <a:rPr lang="en-US" sz="2399">
                <a:solidFill>
                  <a:srgbClr val="FFFFFF"/>
                </a:solidFill>
                <a:latin typeface="Now"/>
              </a:rPr>
              <a:t>membantu pengguna mencatat pemasukan dan pengeluaran mereka, memantau anggaran, dan memberikan laporan keuangan yang jelas. Dengan demikian, pengguna dapat memiliki pemahaman yang lebih baik tentang keuangan mereka dan membuat keputusan yang lebih bijaksana dalam mengelola uang mereka.</a:t>
            </a:r>
          </a:p>
          <a:p>
            <a:pPr marL="518158" lvl="1" indent="-259079" algn="just">
              <a:lnSpc>
                <a:spcPts val="3359"/>
              </a:lnSpc>
              <a:buFont typeface="Arial"/>
              <a:buChar char="•"/>
            </a:pPr>
            <a:r>
              <a:rPr lang="en-US" sz="2399">
                <a:solidFill>
                  <a:srgbClr val="FFFFFF"/>
                </a:solidFill>
                <a:latin typeface="Now"/>
              </a:rPr>
              <a:t>untuk memberikan gambaran lengkap tentang arus kas pengguna, termasuk sumber pendapatan. Pengguna dapat mencatat gaji, pendapatan dari bisnis, atau sumber pendapatan lainnya. Hal ini membantu pengguna untuk mengetahui seberapa banyak uang yang mereka dapatkan dan melacak pertumbuhan keuangan mereka dari waktu ke waktu.</a:t>
            </a:r>
          </a:p>
          <a:p>
            <a:pPr marL="518158" lvl="1" indent="-259079" algn="just">
              <a:lnSpc>
                <a:spcPts val="3359"/>
              </a:lnSpc>
              <a:buFont typeface="Arial"/>
              <a:buChar char="•"/>
            </a:pPr>
            <a:r>
              <a:rPr lang="en-US" sz="2399">
                <a:solidFill>
                  <a:srgbClr val="FFFFFF"/>
                </a:solidFill>
                <a:latin typeface="Now"/>
              </a:rPr>
              <a:t>membantu pengguna menetapkan target pengeluaran bulanan untuk setiap kategori dan memberikan peringatan atau notifikasi saat mereka melebihi batas anggaran yang telah ditetapkan.</a:t>
            </a:r>
          </a:p>
        </p:txBody>
      </p:sp>
      <p:sp>
        <p:nvSpPr>
          <p:cNvPr id="7" name="Freeform 7"/>
          <p:cNvSpPr/>
          <p:nvPr/>
        </p:nvSpPr>
        <p:spPr>
          <a:xfrm rot="-1743922" flipH="1">
            <a:off x="2972149" y="625038"/>
            <a:ext cx="4393725" cy="1725536"/>
          </a:xfrm>
          <a:custGeom>
            <a:avLst/>
            <a:gdLst/>
            <a:ahLst/>
            <a:cxnLst/>
            <a:rect l="l" t="t" r="r" b="b"/>
            <a:pathLst>
              <a:path w="4393725" h="1725536">
                <a:moveTo>
                  <a:pt x="4393725" y="0"/>
                </a:moveTo>
                <a:lnTo>
                  <a:pt x="0" y="0"/>
                </a:lnTo>
                <a:lnTo>
                  <a:pt x="0" y="1725536"/>
                </a:lnTo>
                <a:lnTo>
                  <a:pt x="4393725" y="1725536"/>
                </a:lnTo>
                <a:lnTo>
                  <a:pt x="439372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900477" y="8528723"/>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flipH="1">
            <a:off x="-422436" y="-345093"/>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5"/>
            <a:stretch>
              <a:fillRect r="-45997"/>
            </a:stretch>
          </a:blipFill>
        </p:spPr>
      </p:sp>
      <p:sp>
        <p:nvSpPr>
          <p:cNvPr id="5" name="TextBox 5"/>
          <p:cNvSpPr txBox="1"/>
          <p:nvPr/>
        </p:nvSpPr>
        <p:spPr>
          <a:xfrm>
            <a:off x="3977019" y="3380930"/>
            <a:ext cx="10086269" cy="4518024"/>
          </a:xfrm>
          <a:prstGeom prst="rect">
            <a:avLst/>
          </a:prstGeom>
        </p:spPr>
        <p:txBody>
          <a:bodyPr lIns="0" tIns="0" rIns="0" bIns="0" rtlCol="0" anchor="t">
            <a:spAutoFit/>
          </a:bodyPr>
          <a:lstStyle/>
          <a:p>
            <a:pPr marL="539754" lvl="1" indent="-269877" algn="just">
              <a:lnSpc>
                <a:spcPts val="4025"/>
              </a:lnSpc>
              <a:buFont typeface="Arial"/>
              <a:buChar char="•"/>
            </a:pPr>
            <a:r>
              <a:rPr lang="en-US" sz="2500">
                <a:solidFill>
                  <a:srgbClr val="000000"/>
                </a:solidFill>
                <a:latin typeface="Now"/>
              </a:rPr>
              <a:t>Aplikasi CaKeP memungkinkan pengguna untuk mencatat dengan mudah pemasukan dan pengeluaran mereka. </a:t>
            </a:r>
          </a:p>
          <a:p>
            <a:pPr marL="539754" lvl="1" indent="-269877" algn="just">
              <a:lnSpc>
                <a:spcPts val="4025"/>
              </a:lnSpc>
              <a:buFont typeface="Arial"/>
              <a:buChar char="•"/>
            </a:pPr>
            <a:r>
              <a:rPr lang="en-US" sz="2500">
                <a:solidFill>
                  <a:srgbClr val="000000"/>
                </a:solidFill>
                <a:latin typeface="Now"/>
              </a:rPr>
              <a:t>Dengan menggunakan aplikasi CaKeP, pengguna dapat memperoleh pemahaman yang lebih baik tentang keuangan mereka secara keseluruhan. Mereka dapat melihat dengan jelas seberapa banyak pemasukan yang mereka peroleh, bagaimana pengeluaran mereka terbagi dalam berbagai kategori, dan seberapa baik mereka mengikuti anggaran yang telah ditetapkan. </a:t>
            </a:r>
          </a:p>
        </p:txBody>
      </p:sp>
      <p:sp>
        <p:nvSpPr>
          <p:cNvPr id="6" name="TextBox 6"/>
          <p:cNvSpPr txBox="1"/>
          <p:nvPr/>
        </p:nvSpPr>
        <p:spPr>
          <a:xfrm>
            <a:off x="4224712" y="2495526"/>
            <a:ext cx="9838576" cy="8902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Manfaat </a:t>
            </a:r>
          </a:p>
        </p:txBody>
      </p:sp>
      <p:sp>
        <p:nvSpPr>
          <p:cNvPr id="7" name="Freeform 7"/>
          <p:cNvSpPr/>
          <p:nvPr/>
        </p:nvSpPr>
        <p:spPr>
          <a:xfrm>
            <a:off x="13212119" y="1028700"/>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051286" y="7076185"/>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687259" y="4768977"/>
            <a:ext cx="10913483" cy="1101471"/>
          </a:xfrm>
          <a:prstGeom prst="rect">
            <a:avLst/>
          </a:prstGeom>
        </p:spPr>
        <p:txBody>
          <a:bodyPr lIns="0" tIns="0" rIns="0" bIns="0" rtlCol="0" anchor="t">
            <a:spAutoFit/>
          </a:bodyPr>
          <a:lstStyle/>
          <a:p>
            <a:pPr algn="ctr">
              <a:lnSpc>
                <a:spcPts val="7872"/>
              </a:lnSpc>
            </a:pPr>
            <a:r>
              <a:rPr lang="en-US" sz="9600">
                <a:solidFill>
                  <a:srgbClr val="000000"/>
                </a:solidFill>
                <a:latin typeface="Gochi Hand"/>
              </a:rPr>
              <a:t>Demo Program</a:t>
            </a:r>
          </a:p>
        </p:txBody>
      </p:sp>
      <p:sp>
        <p:nvSpPr>
          <p:cNvPr id="7" name="Freeform 7"/>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680835">
            <a:off x="3418528" y="2328486"/>
            <a:ext cx="1364676" cy="937905"/>
          </a:xfrm>
          <a:custGeom>
            <a:avLst/>
            <a:gdLst/>
            <a:ahLst/>
            <a:cxnLst/>
            <a:rect l="l" t="t" r="r" b="b"/>
            <a:pathLst>
              <a:path w="1364676" h="937905">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306103"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4489102" y="3205655"/>
            <a:ext cx="9817001" cy="4779055"/>
          </a:xfrm>
          <a:prstGeom prst="rect">
            <a:avLst/>
          </a:prstGeom>
        </p:spPr>
        <p:txBody>
          <a:bodyPr lIns="0" tIns="0" rIns="0" bIns="0" rtlCol="0" anchor="t">
            <a:spAutoFit/>
          </a:bodyPr>
          <a:lstStyle/>
          <a:p>
            <a:pPr algn="just">
              <a:lnSpc>
                <a:spcPts val="4200"/>
              </a:lnSpc>
            </a:pPr>
            <a:r>
              <a:rPr lang="en-US" sz="2608">
                <a:solidFill>
                  <a:srgbClr val="000000"/>
                </a:solidFill>
                <a:latin typeface="Now"/>
              </a:rPr>
              <a:t>Dalam kesimpulannya, aplikasi Catatan Keuangan Pribadi (CaKeP) berbasis Android memberikan manfaat bagi pengguna dalam mengelola keuangan pribadi mereka. Dengan fitur pencatatan pemasukan dan pengeluaran yang mudah, pemantauan anggaran, laporan keuangan yang jelas, CaKeP membantu pengguna memiliki pemahaman yang lebih baik tentang keuangan mereka dan membuat keputusan yang lebih bijaksana dalam mengelola uang mereka. </a:t>
            </a:r>
          </a:p>
        </p:txBody>
      </p:sp>
      <p:sp>
        <p:nvSpPr>
          <p:cNvPr id="10" name="TextBox 10"/>
          <p:cNvSpPr txBox="1"/>
          <p:nvPr/>
        </p:nvSpPr>
        <p:spPr>
          <a:xfrm>
            <a:off x="4224712" y="2325387"/>
            <a:ext cx="9838576" cy="8902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Kesimpulan</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440</Words>
  <Application>Microsoft Office PowerPoint</Application>
  <PresentationFormat>Custom</PresentationFormat>
  <Paragraphs>32</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Gochi Hand</vt:lpstr>
      <vt:lpstr>Bryndan Write Bold</vt:lpstr>
      <vt:lpstr>Arial</vt:lpstr>
      <vt:lpstr>Bryndan Write</vt:lpstr>
      <vt:lpstr>Now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Tubes MP</dc:title>
  <cp:lastModifiedBy>anis</cp:lastModifiedBy>
  <cp:revision>2</cp:revision>
  <dcterms:created xsi:type="dcterms:W3CDTF">2006-08-16T00:00:00Z</dcterms:created>
  <dcterms:modified xsi:type="dcterms:W3CDTF">2023-07-09T08:12:22Z</dcterms:modified>
  <dc:identifier>DAFm4tv53TQ</dc:identifier>
</cp:coreProperties>
</file>